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5"/>
  </p:notesMasterIdLst>
  <p:handoutMasterIdLst>
    <p:handoutMasterId r:id="rId26"/>
  </p:handoutMasterIdLst>
  <p:sldIdLst>
    <p:sldId id="402" r:id="rId2"/>
    <p:sldId id="415" r:id="rId3"/>
    <p:sldId id="367" r:id="rId4"/>
    <p:sldId id="353" r:id="rId5"/>
    <p:sldId id="375" r:id="rId6"/>
    <p:sldId id="412" r:id="rId7"/>
    <p:sldId id="382" r:id="rId8"/>
    <p:sldId id="393" r:id="rId9"/>
    <p:sldId id="428" r:id="rId10"/>
    <p:sldId id="427" r:id="rId11"/>
    <p:sldId id="400" r:id="rId12"/>
    <p:sldId id="429" r:id="rId13"/>
    <p:sldId id="392" r:id="rId14"/>
    <p:sldId id="395" r:id="rId15"/>
    <p:sldId id="339" r:id="rId16"/>
    <p:sldId id="416" r:id="rId17"/>
    <p:sldId id="417" r:id="rId18"/>
    <p:sldId id="418" r:id="rId19"/>
    <p:sldId id="419" r:id="rId20"/>
    <p:sldId id="420" r:id="rId21"/>
    <p:sldId id="422" r:id="rId22"/>
    <p:sldId id="414" r:id="rId23"/>
    <p:sldId id="430" r:id="rId24"/>
  </p:sldIdLst>
  <p:sldSz cx="12192000" cy="685800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1481" userDrawn="1">
          <p15:clr>
            <a:srgbClr val="A4A3A4"/>
          </p15:clr>
        </p15:guide>
        <p15:guide id="3" pos="846" userDrawn="1">
          <p15:clr>
            <a:srgbClr val="A4A3A4"/>
          </p15:clr>
        </p15:guide>
        <p15:guide id="6" orient="horz" pos="2795" userDrawn="1">
          <p15:clr>
            <a:srgbClr val="A4A3A4"/>
          </p15:clr>
        </p15:guide>
        <p15:guide id="8" orient="horz" pos="2931" userDrawn="1">
          <p15:clr>
            <a:srgbClr val="A4A3A4"/>
          </p15:clr>
        </p15:guide>
        <p15:guide id="9" pos="5428" userDrawn="1">
          <p15:clr>
            <a:srgbClr val="A4A3A4"/>
          </p15:clr>
        </p15:guide>
        <p15:guide id="10" orient="horz" pos="3521" userDrawn="1">
          <p15:clr>
            <a:srgbClr val="A4A3A4"/>
          </p15:clr>
        </p15:guide>
        <p15:guide id="11" pos="2525" userDrawn="1">
          <p15:clr>
            <a:srgbClr val="A4A3A4"/>
          </p15:clr>
        </p15:guide>
        <p15:guide id="12" pos="4793" userDrawn="1">
          <p15:clr>
            <a:srgbClr val="A4A3A4"/>
          </p15:clr>
        </p15:guide>
        <p15:guide id="13" pos="29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1-23" initials="5" lastIdx="1" clrIdx="0">
    <p:extLst>
      <p:ext uri="{19B8F6BF-5375-455C-9EA6-DF929625EA0E}">
        <p15:presenceInfo xmlns:p15="http://schemas.microsoft.com/office/powerpoint/2012/main" userId="501-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8"/>
    <a:srgbClr val="00BBF0"/>
    <a:srgbClr val="F7FEFF"/>
    <a:srgbClr val="005792"/>
    <a:srgbClr val="BBF6FF"/>
    <a:srgbClr val="F33535"/>
    <a:srgbClr val="F7F7F7"/>
    <a:srgbClr val="FFE471"/>
    <a:srgbClr val="03577C"/>
    <a:srgbClr val="068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6" autoAdjust="0"/>
    <p:restoredTop sz="97801" autoAdjust="0"/>
  </p:normalViewPr>
  <p:slideViewPr>
    <p:cSldViewPr showGuides="1">
      <p:cViewPr varScale="1">
        <p:scale>
          <a:sx n="112" d="100"/>
          <a:sy n="112" d="100"/>
        </p:scale>
        <p:origin x="474" y="102"/>
      </p:cViewPr>
      <p:guideLst>
        <p:guide orient="horz" pos="1434"/>
        <p:guide pos="1481"/>
        <p:guide pos="846"/>
        <p:guide orient="horz" pos="2795"/>
        <p:guide orient="horz" pos="2931"/>
        <p:guide pos="5428"/>
        <p:guide orient="horz" pos="3521"/>
        <p:guide pos="2525"/>
        <p:guide pos="4793"/>
        <p:guide pos="29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1" cy="34441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363" y="0"/>
            <a:ext cx="4331811" cy="34441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C436DFC5-0F50-47EB-BEEF-10D63286CCD3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9941"/>
            <a:ext cx="4331811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363" y="6519941"/>
            <a:ext cx="4331811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8818534C-1852-4466-87FE-2214BF957B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468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99F-5463-4EFE-BD7D-FDA41D2C99B9}" type="datetimeFigureOut">
              <a:rPr lang="ko-KR" altLang="en-US" smtClean="0"/>
              <a:pPr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09863" y="514350"/>
            <a:ext cx="4578350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863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B1256-51CF-43B4-9D72-43F5C4852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2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15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7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4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631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24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4350"/>
            <a:ext cx="4575175" cy="25749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B1256-51CF-43B4-9D72-43F5C48527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0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83432" y="3677708"/>
            <a:ext cx="8748464" cy="812530"/>
          </a:xfrm>
        </p:spPr>
        <p:txBody>
          <a:bodyPr anchor="b">
            <a:spAutoFit/>
          </a:bodyPr>
          <a:lstStyle>
            <a:lvl1pPr algn="l">
              <a:defRPr sz="52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0719" y="4659794"/>
            <a:ext cx="9144000" cy="272382"/>
          </a:xfrm>
        </p:spPr>
        <p:txBody>
          <a:bodyPr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20719" y="5845901"/>
            <a:ext cx="3382144" cy="286232"/>
          </a:xfr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65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7896200" y="1569392"/>
            <a:ext cx="2376264" cy="2003625"/>
          </a:xfrm>
        </p:spPr>
        <p:txBody>
          <a:bodyPr wrap="square" anchor="b">
            <a:spAutoFit/>
          </a:bodyPr>
          <a:lstStyle>
            <a:lvl1pPr algn="l">
              <a:defRPr sz="1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077593" y="4222780"/>
            <a:ext cx="2808312" cy="452432"/>
          </a:xfr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77593" y="4783559"/>
            <a:ext cx="2808312" cy="332399"/>
          </a:xfrm>
        </p:spPr>
        <p:txBody>
          <a:bodyPr wrap="square">
            <a:spAutoFit/>
          </a:bodyPr>
          <a:lstStyle>
            <a:lvl1pPr marL="161996" indent="-161996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13"/>
          <p:cNvSpPr/>
          <p:nvPr userDrawn="1"/>
        </p:nvSpPr>
        <p:spPr>
          <a:xfrm rot="16200000" flipV="1">
            <a:off x="79024" y="364352"/>
            <a:ext cx="764705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7211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34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51384" y="404664"/>
            <a:ext cx="6336704" cy="360040"/>
          </a:xfrm>
        </p:spPr>
        <p:txBody>
          <a:bodyPr anchor="ctr"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5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2747120" y="1779206"/>
            <a:ext cx="8748464" cy="812530"/>
          </a:xfrm>
        </p:spPr>
        <p:txBody>
          <a:bodyPr anchor="b">
            <a:spAutoFit/>
          </a:bodyPr>
          <a:lstStyle>
            <a:lvl1pPr algn="r">
              <a:defRPr sz="52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4223792" y="2761292"/>
            <a:ext cx="7271792" cy="272382"/>
          </a:xfr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159896" y="2661736"/>
            <a:ext cx="7032104" cy="0"/>
          </a:xfrm>
          <a:prstGeom prst="line">
            <a:avLst/>
          </a:prstGeom>
          <a:ln w="6350">
            <a:solidFill>
              <a:srgbClr val="0079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>
            <a:off x="8113440" y="1340769"/>
            <a:ext cx="3382144" cy="286232"/>
          </a:xfrm>
        </p:spPr>
        <p:txBody>
          <a:bodyPr>
            <a:sp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91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pPr/>
              <a:t>2019/5/31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3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/>
          <p:cNvSpPr>
            <a:spLocks noChangeArrowheads="1"/>
          </p:cNvSpPr>
          <p:nvPr userDrawn="1"/>
        </p:nvSpPr>
        <p:spPr bwMode="auto">
          <a:xfrm rot="-5400000">
            <a:off x="9944039" y="-995424"/>
            <a:ext cx="287338" cy="2278185"/>
          </a:xfrm>
          <a:prstGeom prst="rect">
            <a:avLst/>
          </a:prstGeom>
          <a:solidFill>
            <a:srgbClr val="C0C0C0"/>
          </a:solidFill>
          <a:ln w="635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Rectangle 136"/>
          <p:cNvSpPr>
            <a:spLocks noChangeArrowheads="1"/>
          </p:cNvSpPr>
          <p:nvPr userDrawn="1"/>
        </p:nvSpPr>
        <p:spPr bwMode="auto">
          <a:xfrm rot="-5400000">
            <a:off x="11562802" y="-341862"/>
            <a:ext cx="287338" cy="971061"/>
          </a:xfrm>
          <a:prstGeom prst="rect">
            <a:avLst/>
          </a:prstGeom>
          <a:solidFill>
            <a:srgbClr val="808080"/>
          </a:solidFill>
          <a:ln w="635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vert="eaVert" wrap="none" lIns="91415" tIns="45708" rIns="91415" bIns="45708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</a:endParaRPr>
          </a:p>
        </p:txBody>
      </p:sp>
      <p:sp>
        <p:nvSpPr>
          <p:cNvPr id="21" name="Line 135"/>
          <p:cNvSpPr>
            <a:spLocks noChangeShapeType="1"/>
          </p:cNvSpPr>
          <p:nvPr userDrawn="1"/>
        </p:nvSpPr>
        <p:spPr bwMode="auto">
          <a:xfrm>
            <a:off x="8938847" y="0"/>
            <a:ext cx="0" cy="6859588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Rectangle 52"/>
          <p:cNvSpPr>
            <a:spLocks noChangeArrowheads="1"/>
          </p:cNvSpPr>
          <p:nvPr userDrawn="1"/>
        </p:nvSpPr>
        <p:spPr bwMode="auto">
          <a:xfrm>
            <a:off x="2" y="0"/>
            <a:ext cx="12190047" cy="6859588"/>
          </a:xfrm>
          <a:prstGeom prst="rect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Line 273"/>
          <p:cNvSpPr>
            <a:spLocks noChangeShapeType="1"/>
          </p:cNvSpPr>
          <p:nvPr userDrawn="1"/>
        </p:nvSpPr>
        <p:spPr bwMode="auto">
          <a:xfrm>
            <a:off x="58618" y="428625"/>
            <a:ext cx="8847015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Rectangle 274"/>
          <p:cNvSpPr>
            <a:spLocks noChangeArrowheads="1"/>
          </p:cNvSpPr>
          <p:nvPr userDrawn="1"/>
        </p:nvSpPr>
        <p:spPr bwMode="auto">
          <a:xfrm>
            <a:off x="2" y="6638928"/>
            <a:ext cx="12190047" cy="220663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43200" tIns="21600" rIns="43200" bIns="2160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1" y="0"/>
            <a:ext cx="8934939" cy="68580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6" name="직사각형 25"/>
          <p:cNvSpPr/>
          <p:nvPr userDrawn="1"/>
        </p:nvSpPr>
        <p:spPr bwMode="auto">
          <a:xfrm>
            <a:off x="101601" y="71441"/>
            <a:ext cx="8729785" cy="6694487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974901" y="57668"/>
            <a:ext cx="803425" cy="200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UI/UX </a:t>
            </a:r>
            <a:endParaRPr kumimoji="0" lang="ko-KR" alt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5" name="Group 173"/>
          <p:cNvGraphicFramePr>
            <a:graphicFrameLocks noGrp="1"/>
          </p:cNvGraphicFramePr>
          <p:nvPr userDrawn="1"/>
        </p:nvGraphicFramePr>
        <p:xfrm>
          <a:off x="8934939" y="1362075"/>
          <a:ext cx="3257061" cy="213324"/>
        </p:xfrm>
        <a:graphic>
          <a:graphicData uri="http://schemas.openxmlformats.org/drawingml/2006/table">
            <a:tbl>
              <a:tblPr/>
              <a:tblGrid>
                <a:gridCol w="32570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</a:p>
                  </a:txBody>
                  <a:tcPr marL="112496" marR="112496" marT="45702" marB="45702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Group 174"/>
          <p:cNvGraphicFramePr>
            <a:graphicFrameLocks noGrp="1"/>
          </p:cNvGraphicFramePr>
          <p:nvPr userDrawn="1">
            <p:extLst/>
          </p:nvPr>
        </p:nvGraphicFramePr>
        <p:xfrm>
          <a:off x="8934941" y="285750"/>
          <a:ext cx="3255107" cy="1066800"/>
        </p:xfrm>
        <a:graphic>
          <a:graphicData uri="http://schemas.openxmlformats.org/drawingml/2006/table">
            <a:tbl>
              <a:tblPr/>
              <a:tblGrid>
                <a:gridCol w="6955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83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48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화면경로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연결화면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27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11" marR="112511" marT="45708" marB="45708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689862" y="980728"/>
            <a:ext cx="3279135" cy="48965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9574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성취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9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5" r:id="rId2"/>
    <p:sldLayoutId id="2147483671" r:id="rId3"/>
    <p:sldLayoutId id="2147483673" r:id="rId4"/>
    <p:sldLayoutId id="2147483672" r:id="rId5"/>
    <p:sldLayoutId id="2147483674" r:id="rId6"/>
    <p:sldLayoutId id="2147483676" r:id="rId7"/>
    <p:sldLayoutId id="2147483678" r:id="rId8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1496" cy="6857717"/>
          </a:xfrm>
          <a:prstGeom prst="rect">
            <a:avLst/>
          </a:prstGeom>
        </p:spPr>
      </p:pic>
      <p:sp>
        <p:nvSpPr>
          <p:cNvPr id="8" name="부제목 15">
            <a:extLst>
              <a:ext uri="{FF2B5EF4-FFF2-40B4-BE49-F238E27FC236}">
                <a16:creationId xmlns:a16="http://schemas.microsoft.com/office/drawing/2014/main" xmlns="" id="{E552A5AD-E8CC-4D0B-8EA6-E8347CB4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2" y="4791297"/>
            <a:ext cx="5688632" cy="12003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이름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성취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조장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err="1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김현학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조원 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: </a:t>
            </a:r>
            <a:r>
              <a:rPr lang="ko-KR" altLang="en-US" sz="2400" b="1" dirty="0" err="1" smtClean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윤효석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김한나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문서진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김정현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081824"/>
            <a:ext cx="4839254" cy="27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35560" y="5517232"/>
            <a:ext cx="7920880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정보를 추천하기 위하여 사용자에게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잡고 싶은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어종이나 낚시환경 등의 정보를 입력 받아 사용자에게 가장 적합한 낚시 용품을 추천하고 견적을 내어 줍니다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695401" y="860543"/>
            <a:ext cx="4274761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용품 추천 및 견적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016000" y="2274003"/>
            <a:ext cx="2160000" cy="2160000"/>
            <a:chOff x="4511824" y="2132856"/>
            <a:chExt cx="2592288" cy="2520280"/>
          </a:xfrm>
          <a:solidFill>
            <a:srgbClr val="00BBF0"/>
          </a:solidFill>
        </p:grpSpPr>
        <p:sp>
          <p:nvSpPr>
            <p:cNvPr id="8" name="타원 7"/>
            <p:cNvSpPr/>
            <p:nvPr/>
          </p:nvSpPr>
          <p:spPr>
            <a:xfrm>
              <a:off x="4511824" y="2132856"/>
              <a:ext cx="2592288" cy="2520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27848" y="3211168"/>
              <a:ext cx="2160240" cy="5386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낚시 용품</a:t>
              </a:r>
              <a:endParaRPr lang="en-US" altLang="ko-KR" sz="24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906191" y="4581128"/>
            <a:ext cx="23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09914" y="2274003"/>
            <a:ext cx="8972173" cy="2676457"/>
            <a:chOff x="1950048" y="2274003"/>
            <a:chExt cx="8972173" cy="2676457"/>
          </a:xfrm>
        </p:grpSpPr>
        <p:grpSp>
          <p:nvGrpSpPr>
            <p:cNvPr id="18" name="그룹 17"/>
            <p:cNvGrpSpPr/>
            <p:nvPr/>
          </p:nvGrpSpPr>
          <p:grpSpPr>
            <a:xfrm>
              <a:off x="2058300" y="2274003"/>
              <a:ext cx="2160000" cy="2160000"/>
              <a:chOff x="767408" y="2243336"/>
              <a:chExt cx="2160000" cy="2159999"/>
            </a:xfrm>
            <a:solidFill>
              <a:srgbClr val="BBF6FF"/>
            </a:solidFill>
          </p:grpSpPr>
          <p:sp>
            <p:nvSpPr>
              <p:cNvPr id="7" name="타원 6"/>
              <p:cNvSpPr/>
              <p:nvPr/>
            </p:nvSpPr>
            <p:spPr>
              <a:xfrm>
                <a:off x="767408" y="2243336"/>
                <a:ext cx="2160000" cy="2159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63571" y="2982835"/>
                <a:ext cx="1367912" cy="83099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어종</a:t>
                </a:r>
                <a:endParaRPr lang="en-US" altLang="ko-KR" sz="2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환경</a:t>
                </a:r>
                <a:endParaRPr lang="ko-KR" altLang="en-US" sz="1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8652404" y="2274003"/>
              <a:ext cx="2160000" cy="2160000"/>
              <a:chOff x="8616280" y="2060848"/>
              <a:chExt cx="2592288" cy="2520280"/>
            </a:xfrm>
            <a:solidFill>
              <a:srgbClr val="005792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8616280" y="2060848"/>
                <a:ext cx="2592288" cy="2520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796299" y="2923693"/>
                <a:ext cx="2232248" cy="9696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낚시 용품 </a:t>
                </a:r>
                <a:endParaRPr lang="en-US" altLang="ko-KR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spc="-3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추천  및  </a:t>
                </a:r>
                <a:r>
                  <a:rPr lang="ko-KR" altLang="en-US" sz="2400" spc="-300" dirty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견적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95004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사용자 정보 입력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571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1" y="3013502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484098" y="302714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716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40036" y="5517232"/>
            <a:ext cx="7308812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낚시터 정보를 추천하기 위하여 사용자에게 사는 지역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잡고 싶은 어종 등을 입력 받아 사용자의 요구사항에 맞은 낚시터의 맞춤 정보를 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latin typeface="해수체B" panose="02020603020101020101" pitchFamily="18" charset="-127"/>
                <a:ea typeface="해수체B" panose="02020603020101020101" pitchFamily="18" charset="-127"/>
              </a:rPr>
              <a:t>낚시터 추천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016000" y="2274003"/>
            <a:ext cx="2160000" cy="2160000"/>
            <a:chOff x="4511824" y="2132856"/>
            <a:chExt cx="2592288" cy="2520280"/>
          </a:xfrm>
          <a:solidFill>
            <a:srgbClr val="00BBF0"/>
          </a:solidFill>
        </p:grpSpPr>
        <p:sp>
          <p:nvSpPr>
            <p:cNvPr id="44" name="타원 43"/>
            <p:cNvSpPr/>
            <p:nvPr/>
          </p:nvSpPr>
          <p:spPr>
            <a:xfrm>
              <a:off x="4511824" y="2132856"/>
              <a:ext cx="2592288" cy="2520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7848" y="3211168"/>
              <a:ext cx="2160240" cy="5386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낚시터</a:t>
              </a:r>
              <a:endParaRPr lang="en-US" altLang="ko-KR" sz="24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06191" y="4581128"/>
            <a:ext cx="237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609914" y="2274003"/>
            <a:ext cx="8972173" cy="2676457"/>
            <a:chOff x="1950048" y="2274003"/>
            <a:chExt cx="8972173" cy="2676457"/>
          </a:xfrm>
        </p:grpSpPr>
        <p:grpSp>
          <p:nvGrpSpPr>
            <p:cNvPr id="65" name="그룹 64"/>
            <p:cNvGrpSpPr/>
            <p:nvPr/>
          </p:nvGrpSpPr>
          <p:grpSpPr>
            <a:xfrm>
              <a:off x="2058300" y="2274003"/>
              <a:ext cx="2160000" cy="2160000"/>
              <a:chOff x="767408" y="2243336"/>
              <a:chExt cx="2160000" cy="2159999"/>
            </a:xfrm>
            <a:solidFill>
              <a:srgbClr val="BBF6FF"/>
            </a:solidFill>
          </p:grpSpPr>
          <p:sp>
            <p:nvSpPr>
              <p:cNvPr id="71" name="타원 70"/>
              <p:cNvSpPr/>
              <p:nvPr/>
            </p:nvSpPr>
            <p:spPr>
              <a:xfrm>
                <a:off x="767408" y="2243336"/>
                <a:ext cx="2160000" cy="21599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52715" y="2750257"/>
                <a:ext cx="1389383" cy="120032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사는 지역</a:t>
                </a:r>
                <a:endParaRPr lang="en-US" altLang="ko-KR" sz="2400" dirty="0" smtClean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어종</a:t>
                </a:r>
                <a:endParaRPr lang="en-US" altLang="ko-KR" sz="2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400" dirty="0" smtClean="0">
                    <a:solidFill>
                      <a:srgbClr val="001848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환경</a:t>
                </a:r>
                <a:endParaRPr lang="ko-KR" altLang="en-US" sz="1400" dirty="0">
                  <a:solidFill>
                    <a:srgbClr val="001848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652404" y="2274003"/>
              <a:ext cx="2160000" cy="2160000"/>
              <a:chOff x="8616280" y="2060848"/>
              <a:chExt cx="2592288" cy="2520280"/>
            </a:xfrm>
            <a:solidFill>
              <a:srgbClr val="005792"/>
            </a:solidFill>
          </p:grpSpPr>
          <p:sp>
            <p:nvSpPr>
              <p:cNvPr id="69" name="타원 68"/>
              <p:cNvSpPr/>
              <p:nvPr/>
            </p:nvSpPr>
            <p:spPr>
              <a:xfrm>
                <a:off x="8616280" y="2060848"/>
                <a:ext cx="2592288" cy="25202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796299" y="3139160"/>
                <a:ext cx="2232248" cy="5386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solidFill>
                      <a:srgbClr val="F7FEFF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낚시터 추천</a:t>
                </a:r>
                <a:endParaRPr lang="ko-KR" altLang="en-US" sz="2400" spc="-300" dirty="0">
                  <a:solidFill>
                    <a:srgbClr val="F7FEF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95004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사용자 정보 입력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545718" y="4581128"/>
              <a:ext cx="2376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74431" y="3013502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+</a:t>
            </a:r>
            <a:endParaRPr lang="ko-KR" alt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7484098" y="302714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592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376" y="5661248"/>
            <a:ext cx="11233248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사용자에게 제철낚시 및 낚시 대회 또는 직접 사용해 본 낚시 용품의 후기 등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 간의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의사소통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운영자와의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의사소통공간으로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지식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나눔으로 인해 초보자도 손 쉽게 낚시를 할 수 있도록 게시판  형태의 커뮤니티 공간을 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커뮤니티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526222" y="852352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소식</a:t>
            </a:r>
            <a:endParaRPr lang="ko-KR" altLang="en-US" sz="20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77406" y="3429001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체험후기</a:t>
            </a:r>
            <a:endParaRPr lang="ko-KR" altLang="en-US" sz="20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032104" y="2529001"/>
            <a:ext cx="1800000" cy="1800000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묻는 질문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943093" y="2276873"/>
            <a:ext cx="2305814" cy="2304256"/>
            <a:chOff x="4379147" y="2278287"/>
            <a:chExt cx="2353387" cy="2299901"/>
          </a:xfrm>
        </p:grpSpPr>
        <p:sp>
          <p:nvSpPr>
            <p:cNvPr id="8" name="타원 7"/>
            <p:cNvSpPr/>
            <p:nvPr/>
          </p:nvSpPr>
          <p:spPr>
            <a:xfrm>
              <a:off x="4379147" y="2278287"/>
              <a:ext cx="2353387" cy="2299901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971" y="2810066"/>
              <a:ext cx="1331740" cy="12363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" name="TextBox 37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8"/>
          <p:cNvSpPr/>
          <p:nvPr/>
        </p:nvSpPr>
        <p:spPr>
          <a:xfrm flipH="1">
            <a:off x="8511236" y="2681901"/>
            <a:ext cx="21600" cy="288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en-US" altLang="ko-KR" sz="1400" dirty="0" smtClean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endParaRPr lang="ko-KR" altLang="en-US" sz="14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0" name="직사각형 104"/>
          <p:cNvSpPr/>
          <p:nvPr/>
        </p:nvSpPr>
        <p:spPr>
          <a:xfrm>
            <a:off x="7615773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커뮤니티</a:t>
            </a:r>
          </a:p>
        </p:txBody>
      </p:sp>
      <p:sp>
        <p:nvSpPr>
          <p:cNvPr id="111" name="직사각형 104"/>
          <p:cNvSpPr/>
          <p:nvPr/>
        </p:nvSpPr>
        <p:spPr>
          <a:xfrm>
            <a:off x="7615773" y="3750026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소식</a:t>
            </a:r>
          </a:p>
        </p:txBody>
      </p:sp>
      <p:sp>
        <p:nvSpPr>
          <p:cNvPr id="114" name="직사각형 104"/>
          <p:cNvSpPr/>
          <p:nvPr/>
        </p:nvSpPr>
        <p:spPr>
          <a:xfrm>
            <a:off x="7615773" y="5405955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자주 묻는 질문</a:t>
            </a:r>
          </a:p>
        </p:txBody>
      </p:sp>
      <p:sp>
        <p:nvSpPr>
          <p:cNvPr id="117" name="직사각형 104"/>
          <p:cNvSpPr/>
          <p:nvPr/>
        </p:nvSpPr>
        <p:spPr>
          <a:xfrm>
            <a:off x="7615773" y="4577990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후기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1" name="Freeform 8"/>
          <p:cNvSpPr/>
          <p:nvPr/>
        </p:nvSpPr>
        <p:spPr>
          <a:xfrm rot="5400000">
            <a:off x="5728303" y="-107127"/>
            <a:ext cx="21230" cy="55858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8" name="Freeform 8"/>
          <p:cNvSpPr/>
          <p:nvPr/>
        </p:nvSpPr>
        <p:spPr>
          <a:xfrm flipH="1">
            <a:off x="5756004" y="2317916"/>
            <a:ext cx="23082" cy="324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4" name="직사각형 104"/>
          <p:cNvSpPr/>
          <p:nvPr/>
        </p:nvSpPr>
        <p:spPr>
          <a:xfrm>
            <a:off x="4878200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맞춤서비스</a:t>
            </a:r>
          </a:p>
        </p:txBody>
      </p:sp>
      <p:sp>
        <p:nvSpPr>
          <p:cNvPr id="67" name="Freeform 8"/>
          <p:cNvSpPr/>
          <p:nvPr/>
        </p:nvSpPr>
        <p:spPr>
          <a:xfrm flipH="1">
            <a:off x="2946565" y="2692786"/>
            <a:ext cx="23082" cy="288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algn="ctr"/>
            <a:endParaRPr lang="ko-KR" altLang="en-US" sz="14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6" name="직사각형 104"/>
          <p:cNvSpPr/>
          <p:nvPr/>
        </p:nvSpPr>
        <p:spPr>
          <a:xfrm>
            <a:off x="2058106" y="2922062"/>
            <a:ext cx="1800000" cy="540000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낚시가이드</a:t>
            </a:r>
          </a:p>
        </p:txBody>
      </p:sp>
      <p:sp>
        <p:nvSpPr>
          <p:cNvPr id="99" name="직사각형 104"/>
          <p:cNvSpPr/>
          <p:nvPr/>
        </p:nvSpPr>
        <p:spPr>
          <a:xfrm>
            <a:off x="2063752" y="4572154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캐스팅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&amp;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챔질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2" name="직사각형 104"/>
          <p:cNvSpPr/>
          <p:nvPr/>
        </p:nvSpPr>
        <p:spPr>
          <a:xfrm>
            <a:off x="2069647" y="3747108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기본 상식</a:t>
            </a:r>
          </a:p>
        </p:txBody>
      </p:sp>
      <p:sp>
        <p:nvSpPr>
          <p:cNvPr id="65" name="직사각형 104"/>
          <p:cNvSpPr/>
          <p:nvPr/>
        </p:nvSpPr>
        <p:spPr>
          <a:xfrm>
            <a:off x="2073258" y="5397201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04"/>
          <p:cNvSpPr/>
          <p:nvPr/>
        </p:nvSpPr>
        <p:spPr>
          <a:xfrm>
            <a:off x="4879086" y="1794753"/>
            <a:ext cx="1800000" cy="540000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600" b="1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Main</a:t>
            </a:r>
            <a:endParaRPr lang="ko-KR" altLang="en-US" sz="1600" b="1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91392" y="4580208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추천 및 견적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0" name="직사각형 104"/>
          <p:cNvSpPr/>
          <p:nvPr/>
        </p:nvSpPr>
        <p:spPr>
          <a:xfrm>
            <a:off x="4891392" y="5409280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낚시터 추천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2" name="텍스트 개체 틀 1"/>
          <p:cNvSpPr txBox="1">
            <a:spLocks/>
          </p:cNvSpPr>
          <p:nvPr/>
        </p:nvSpPr>
        <p:spPr>
          <a:xfrm>
            <a:off x="825071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</a:p>
        </p:txBody>
      </p:sp>
      <p:cxnSp>
        <p:nvCxnSpPr>
          <p:cNvPr id="54" name="직선 연결선 5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83620" y="3751135"/>
            <a:ext cx="1800000" cy="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정보 입력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84095"/>
              </p:ext>
            </p:extLst>
          </p:nvPr>
        </p:nvGraphicFramePr>
        <p:xfrm>
          <a:off x="659397" y="1584860"/>
          <a:ext cx="10909211" cy="4436428"/>
        </p:xfrm>
        <a:graphic>
          <a:graphicData uri="http://schemas.openxmlformats.org/drawingml/2006/table">
            <a:tbl>
              <a:tblPr/>
              <a:tblGrid>
                <a:gridCol w="1471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12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64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42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3075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2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코드 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depth1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depth2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내용구성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가이드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낚시 기본 상식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낚시용어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매듭법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물때 설명 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캐스팅 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&amp;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챔질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캐스팅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err="1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챔질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설명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용어 설명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맞춤 서비스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사용자 정보 입력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사는 지역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 </a:t>
                      </a:r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어종</a:t>
                      </a:r>
                      <a:r>
                        <a:rPr lang="en-US" altLang="ko-KR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 </a:t>
                      </a:r>
                      <a:r>
                        <a:rPr lang="ko-KR" altLang="en-US" sz="2000" b="0" i="0" u="none" strike="noStrike" spc="-200" baseline="0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환경 등을 입력</a:t>
                      </a:r>
                      <a:endParaRPr lang="ko-KR" altLang="en-US" sz="2000" b="0" i="0" u="none" strike="noStrike" spc="-200" baseline="0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추천 및 견적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 추천 및 견적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낚시터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낚시터 추천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날씨 정보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2000" b="0" i="0" u="none" strike="noStrike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커뮤니티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소식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대회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뉴스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A0008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체험 후기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 용품</a:t>
                      </a: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낚시터에 관한 후기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80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A0009</a:t>
                      </a:r>
                      <a:endParaRPr lang="ko-KR" altLang="en-US" sz="2000" dirty="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자주 묻는 질문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자주 묻는 질문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25071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정보 구조 설계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64D15A1-3761-435A-B8CA-5DAFB60FF91E}"/>
              </a:ext>
            </a:extLst>
          </p:cNvPr>
          <p:cNvSpPr/>
          <p:nvPr/>
        </p:nvSpPr>
        <p:spPr>
          <a:xfrm>
            <a:off x="6456040" y="3185592"/>
            <a:ext cx="5112568" cy="3672408"/>
          </a:xfrm>
          <a:prstGeom prst="rect">
            <a:avLst/>
          </a:prstGeom>
          <a:solidFill>
            <a:srgbClr val="0357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4046DBC-7A56-48AC-8493-47D8D3675F33}"/>
              </a:ext>
            </a:extLst>
          </p:cNvPr>
          <p:cNvSpPr/>
          <p:nvPr/>
        </p:nvSpPr>
        <p:spPr>
          <a:xfrm>
            <a:off x="6672065" y="3868307"/>
            <a:ext cx="9550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제목 6">
            <a:extLst>
              <a:ext uri="{FF2B5EF4-FFF2-40B4-BE49-F238E27FC236}">
                <a16:creationId xmlns:a16="http://schemas.microsoft.com/office/drawing/2014/main" xmlns="" id="{0EB8D6F7-5557-47DB-B55D-E1884BD52A3F}"/>
              </a:ext>
            </a:extLst>
          </p:cNvPr>
          <p:cNvSpPr txBox="1">
            <a:spLocks/>
          </p:cNvSpPr>
          <p:nvPr/>
        </p:nvSpPr>
        <p:spPr>
          <a:xfrm>
            <a:off x="6691047" y="4012323"/>
            <a:ext cx="1656184" cy="7848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>
                <a:latin typeface="해수체B" panose="02020603020101020101" pitchFamily="18" charset="-127"/>
                <a:ea typeface="해수체B" panose="02020603020101020101" pitchFamily="18" charset="-127"/>
              </a:rPr>
              <a:t>02 </a:t>
            </a:r>
            <a:endParaRPr lang="ko-KR" altLang="en-US" sz="50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0" name="부제목 7">
            <a:extLst>
              <a:ext uri="{FF2B5EF4-FFF2-40B4-BE49-F238E27FC236}">
                <a16:creationId xmlns:a16="http://schemas.microsoft.com/office/drawing/2014/main" xmlns="" id="{716107C2-70C2-41F5-BABF-44915FBBE15F}"/>
              </a:ext>
            </a:extLst>
          </p:cNvPr>
          <p:cNvSpPr txBox="1">
            <a:spLocks/>
          </p:cNvSpPr>
          <p:nvPr/>
        </p:nvSpPr>
        <p:spPr>
          <a:xfrm>
            <a:off x="6600056" y="5301209"/>
            <a:ext cx="5184576" cy="8658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dirty="0" smtClean="0">
                <a:latin typeface="해수체B" panose="02020603020101020101" pitchFamily="18" charset="-127"/>
                <a:ea typeface="해수체B" panose="02020603020101020101" pitchFamily="18" charset="-127"/>
              </a:rPr>
              <a:t>Design Concept</a:t>
            </a:r>
            <a:endParaRPr lang="ko-KR" altLang="en-US" sz="45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9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Key Point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552805" y="2205000"/>
            <a:ext cx="9086391" cy="2448000"/>
            <a:chOff x="1552805" y="2276872"/>
            <a:chExt cx="9086391" cy="2448000"/>
          </a:xfrm>
        </p:grpSpPr>
        <p:grpSp>
          <p:nvGrpSpPr>
            <p:cNvPr id="31" name="그룹 30"/>
            <p:cNvGrpSpPr/>
            <p:nvPr/>
          </p:nvGrpSpPr>
          <p:grpSpPr>
            <a:xfrm>
              <a:off x="4710000" y="2276872"/>
              <a:ext cx="2772000" cy="2448000"/>
              <a:chOff x="1055338" y="2265713"/>
              <a:chExt cx="3024336" cy="410445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1055338" y="2265713"/>
                <a:ext cx="3024336" cy="41044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B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블루 계열의</a:t>
                </a:r>
                <a:endPara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spc="-16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색상을 이용하여</a:t>
                </a:r>
                <a:endParaRPr lang="en-US" altLang="ko-KR" sz="2000" spc="-16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algn="ctr"/>
                <a:r>
                  <a:rPr lang="ko-KR" altLang="en-US" sz="2000" spc="-15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밝고 경쾌한 </a:t>
                </a:r>
                <a:r>
                  <a:rPr lang="ko-KR" altLang="en-US" sz="2000" spc="-13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분위기 </a:t>
                </a:r>
                <a:r>
                  <a:rPr lang="ko-KR" altLang="en-US" sz="2000" spc="-1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연출</a:t>
                </a: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>
                <a:off x="1055338" y="2265713"/>
                <a:ext cx="3024336" cy="1153475"/>
              </a:xfrm>
              <a:prstGeom prst="round2SameRect">
                <a:avLst>
                  <a:gd name="adj1" fmla="val 44995"/>
                  <a:gd name="adj2" fmla="val 0"/>
                </a:avLst>
              </a:prstGeom>
              <a:solidFill>
                <a:srgbClr val="00BBF0"/>
              </a:solidFill>
              <a:ln>
                <a:solidFill>
                  <a:srgbClr val="00BB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rPr>
                  <a:t>COLOR</a:t>
                </a:r>
                <a:endParaRPr lang="ko-KR" altLang="en-US" sz="2800" dirty="0">
                  <a:solidFill>
                    <a:srgbClr val="F7FEFF"/>
                  </a:solidFill>
                  <a:latin typeface="SpoqaHanSansJP-Bold" panose="020B0800000000000000" pitchFamily="50" charset="-127"/>
                  <a:ea typeface="SpoqaHanSansJP-Bold" panose="020B0800000000000000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52805" y="2276872"/>
              <a:ext cx="9086391" cy="2448000"/>
              <a:chOff x="1775520" y="2276872"/>
              <a:chExt cx="9086391" cy="244800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1775520" y="2276872"/>
                <a:ext cx="2772000" cy="2448000"/>
                <a:chOff x="1055338" y="2265713"/>
                <a:chExt cx="3024336" cy="4104456"/>
              </a:xfrm>
            </p:grpSpPr>
            <p:sp>
              <p:nvSpPr>
                <p:cNvPr id="2" name="모서리가 둥근 직사각형 1"/>
                <p:cNvSpPr/>
                <p:nvPr/>
              </p:nvSpPr>
              <p:spPr>
                <a:xfrm>
                  <a:off x="1055338" y="2265713"/>
                  <a:ext cx="3024336" cy="410445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0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20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넓고 </a:t>
                  </a:r>
                  <a:r>
                    <a:rPr lang="ko-KR" altLang="en-US" sz="2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푸른 바다가 </a:t>
                  </a:r>
                  <a:endParaRPr lang="en-US" altLang="ko-KR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주는 </a:t>
                  </a:r>
                  <a:r>
                    <a:rPr lang="ko-KR" altLang="en-US" sz="2000" spc="-1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시원함과 상쾌함</a:t>
                  </a:r>
                  <a:endParaRPr lang="ko-KR" altLang="en-US" sz="2000" spc="-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3" name="양쪽 모서리가 둥근 사각형 2"/>
                <p:cNvSpPr/>
                <p:nvPr/>
              </p:nvSpPr>
              <p:spPr>
                <a:xfrm>
                  <a:off x="1055338" y="2265713"/>
                  <a:ext cx="3024336" cy="1153475"/>
                </a:xfrm>
                <a:prstGeom prst="round2SameRect">
                  <a:avLst>
                    <a:gd name="adj1" fmla="val 44995"/>
                    <a:gd name="adj2" fmla="val 0"/>
                  </a:avLst>
                </a:prstGeom>
                <a:solidFill>
                  <a:srgbClr val="005792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rgbClr val="F7FEFF"/>
                      </a:solidFill>
                      <a:latin typeface="SpoqaHanSansJP-Bold" panose="020B0800000000000000" pitchFamily="50" charset="-127"/>
                      <a:ea typeface="SpoqaHanSansJP-Bold" panose="020B0800000000000000" pitchFamily="50" charset="-127"/>
                    </a:rPr>
                    <a:t>MOOD</a:t>
                  </a:r>
                  <a:endParaRPr lang="ko-KR" altLang="en-US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8089911" y="2276872"/>
                <a:ext cx="2772000" cy="2448000"/>
                <a:chOff x="1055338" y="2265713"/>
                <a:chExt cx="3024336" cy="4104456"/>
              </a:xfrm>
            </p:grpSpPr>
            <p:sp>
              <p:nvSpPr>
                <p:cNvPr id="35" name="모서리가 둥근 직사각형 34"/>
                <p:cNvSpPr/>
                <p:nvPr/>
              </p:nvSpPr>
              <p:spPr>
                <a:xfrm>
                  <a:off x="1055338" y="2265713"/>
                  <a:ext cx="3024336" cy="410445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endParaRPr lang="en-US" altLang="ko-KR" sz="600" dirty="0">
                    <a:solidFill>
                      <a:schemeClr val="tx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spc="-14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빠르게 정보를 </a:t>
                  </a:r>
                  <a:endParaRPr lang="en-US" altLang="ko-KR" sz="2000" spc="-14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spc="-1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파악하고 </a:t>
                  </a:r>
                  <a:r>
                    <a:rPr lang="ko-KR" altLang="en-US" sz="2000" spc="-14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이해 할 </a:t>
                  </a:r>
                  <a:r>
                    <a:rPr lang="ko-KR" altLang="en-US" sz="2000" spc="-14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수 있는</a:t>
                  </a:r>
                  <a:endParaRPr lang="en-US" altLang="ko-KR" sz="2000" spc="-14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  <a:p>
                  <a:pPr algn="ctr"/>
                  <a:r>
                    <a:rPr lang="ko-KR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인터페이스</a:t>
                  </a:r>
                </a:p>
              </p:txBody>
            </p:sp>
            <p:sp>
              <p:nvSpPr>
                <p:cNvPr id="36" name="양쪽 모서리가 둥근 사각형 35"/>
                <p:cNvSpPr/>
                <p:nvPr/>
              </p:nvSpPr>
              <p:spPr>
                <a:xfrm>
                  <a:off x="1055338" y="2265713"/>
                  <a:ext cx="3024336" cy="1153475"/>
                </a:xfrm>
                <a:prstGeom prst="round2SameRect">
                  <a:avLst>
                    <a:gd name="adj1" fmla="val 44995"/>
                    <a:gd name="adj2" fmla="val 0"/>
                  </a:avLst>
                </a:prstGeom>
                <a:solidFill>
                  <a:srgbClr val="005792"/>
                </a:solidFill>
                <a:ln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rgbClr val="F7FEFF"/>
                      </a:solidFill>
                      <a:latin typeface="SpoqaHanSansJP-Bold" panose="020B0800000000000000" pitchFamily="50" charset="-127"/>
                      <a:ea typeface="SpoqaHanSansJP-Bold" panose="020B0800000000000000" pitchFamily="50" charset="-127"/>
                    </a:rPr>
                    <a:t>UI</a:t>
                  </a:r>
                  <a:endParaRPr lang="ko-KR" altLang="en-US" sz="2800" dirty="0">
                    <a:solidFill>
                      <a:srgbClr val="F7FEFF"/>
                    </a:solidFill>
                    <a:latin typeface="SpoqaHanSansJP-Bold" panose="020B0800000000000000" pitchFamily="50" charset="-127"/>
                    <a:ea typeface="SpoqaHanSansJP-Bold" panose="020B0800000000000000" pitchFamily="50" charset="-127"/>
                  </a:endParaRP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969809" y="5373216"/>
            <a:ext cx="10252383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바다가 가지고 있는 시원함과 상쾌함을 모티브로 구상하였으며 블루 계열의 색상을 통해 밝고 경쾌하게 디자인하였습니다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유저가 웹을 통해 정보를 빠르게 파악하고 이해할 수 있는 인터페이스를 구상하고자 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Logo &amp; Symbol Design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08169" y="4480031"/>
            <a:ext cx="247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Logo Design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3" y="4480031"/>
            <a:ext cx="247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Symbol Design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7648" y="5517232"/>
            <a:ext cx="6336704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로고타입은 시원하고 단순한 느낌의 서체와 바다와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찌를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표현한 일러스트 심볼마크로 디자인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콘셉트와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일관성을 주고자 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2405733"/>
            <a:ext cx="2046534" cy="20465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2" y="2009011"/>
            <a:ext cx="5084698" cy="28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Font – KR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271464" y="2092787"/>
            <a:ext cx="9649072" cy="2672427"/>
            <a:chOff x="1127448" y="2340749"/>
            <a:chExt cx="9649072" cy="2672429"/>
          </a:xfrm>
        </p:grpSpPr>
        <p:grpSp>
          <p:nvGrpSpPr>
            <p:cNvPr id="10" name="그룹 9"/>
            <p:cNvGrpSpPr/>
            <p:nvPr/>
          </p:nvGrpSpPr>
          <p:grpSpPr>
            <a:xfrm>
              <a:off x="1127448" y="2340749"/>
              <a:ext cx="2664296" cy="2672429"/>
              <a:chOff x="1127448" y="1980709"/>
              <a:chExt cx="2664296" cy="267242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127448" y="1980709"/>
                <a:ext cx="2664296" cy="800221"/>
                <a:chOff x="1127448" y="1980709"/>
                <a:chExt cx="2664296" cy="800221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1127448" y="1980709"/>
                  <a:ext cx="26642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L" panose="02020603020101020101" pitchFamily="18" charset="-127"/>
                      <a:ea typeface="해수체L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L" panose="02020603020101020101" pitchFamily="18" charset="-127"/>
                    <a:ea typeface="해수체L" panose="02020603020101020101" pitchFamily="18" charset="-127"/>
                  </a:endParaRPr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1451484" y="2442376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L&gt;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127596" y="2916813"/>
                <a:ext cx="2664000" cy="800221"/>
                <a:chOff x="1127596" y="2890709"/>
                <a:chExt cx="2664000" cy="800221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127596" y="2890709"/>
                  <a:ext cx="2664000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해수체M" panose="02020603020101020101" pitchFamily="18" charset="-127"/>
                      <a:ea typeface="해수체M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해수체M" panose="02020603020101020101" pitchFamily="18" charset="-127"/>
                    <a:ea typeface="해수체M" panose="02020603020101020101" pitchFamily="18" charset="-127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51484" y="3352376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2" name="그룹 1"/>
              <p:cNvGrpSpPr/>
              <p:nvPr/>
            </p:nvGrpSpPr>
            <p:grpSpPr>
              <a:xfrm>
                <a:off x="1127596" y="3852917"/>
                <a:ext cx="2664000" cy="800221"/>
                <a:chOff x="1127596" y="3852917"/>
                <a:chExt cx="2664000" cy="800221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1127596" y="385291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해수체B" panose="02020603020101020101" pitchFamily="18" charset="-127"/>
                      <a:ea typeface="해수체B" panose="020206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B" panose="02020603020101020101" pitchFamily="18" charset="-127"/>
                    <a:ea typeface="해수체B" panose="02020603020101020101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451484" y="4314584"/>
                  <a:ext cx="20162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해수체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B&gt;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>
              <a:off x="4530194" y="2348880"/>
              <a:ext cx="2771573" cy="2642810"/>
              <a:chOff x="4512559" y="2348880"/>
              <a:chExt cx="2771573" cy="264281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4547828" y="2348880"/>
                <a:ext cx="2736304" cy="792088"/>
                <a:chOff x="4547828" y="1980709"/>
                <a:chExt cx="2736304" cy="79208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4583980" y="1980709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Light" panose="020B0300000000000000" pitchFamily="50" charset="-127"/>
                      <a:ea typeface="SpoqaHanSans-Light" panose="020B03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Light" panose="020B0300000000000000" pitchFamily="50" charset="-127"/>
                    <a:ea typeface="SpoqaHanSans-Light" panose="020B0300000000000000" pitchFamily="50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4547828" y="2434243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-Light&gt;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4547828" y="3299375"/>
                <a:ext cx="2736304" cy="756211"/>
                <a:chOff x="4547828" y="2928497"/>
                <a:chExt cx="2736304" cy="756211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583980" y="292849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547828" y="3346154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-Regular&gt;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4512559" y="4221088"/>
                <a:ext cx="2736304" cy="770602"/>
                <a:chOff x="4547828" y="4356973"/>
                <a:chExt cx="2736304" cy="770602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583980" y="4356973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547828" y="4789021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en-US" altLang="ko-KR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SpoqaHanSans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-Bold&gt;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>
              <a:off x="8040216" y="2346037"/>
              <a:ext cx="2736304" cy="2648853"/>
              <a:chOff x="8040216" y="2346037"/>
              <a:chExt cx="2736304" cy="2648853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8040216" y="2346037"/>
                <a:ext cx="2736304" cy="794932"/>
                <a:chOff x="8040216" y="1985997"/>
                <a:chExt cx="2736304" cy="794932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8076368" y="1985997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L" panose="02020503020101020101" pitchFamily="18" charset="-127"/>
                      <a:ea typeface="서울한강체 L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L" panose="02020503020101020101" pitchFamily="18" charset="-127"/>
                    <a:ea typeface="서울한강체 L" panose="02020503020101020101" pitchFamily="18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8040216" y="2442375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L&gt;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36" name="그룹 35"/>
              <p:cNvGrpSpPr/>
              <p:nvPr/>
            </p:nvGrpSpPr>
            <p:grpSpPr>
              <a:xfrm>
                <a:off x="8040216" y="3284984"/>
                <a:ext cx="2736304" cy="796353"/>
                <a:chOff x="8040216" y="2924944"/>
                <a:chExt cx="2736304" cy="796353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076368" y="2924944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M" panose="02020503020101020101" pitchFamily="18" charset="-127"/>
                      <a:ea typeface="서울한강체 M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M" panose="02020503020101020101" pitchFamily="18" charset="-127"/>
                    <a:ea typeface="서울한강체 M" panose="02020503020101020101" pitchFamily="18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8040216" y="3382743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8040216" y="4221088"/>
                <a:ext cx="2736304" cy="773802"/>
                <a:chOff x="8040216" y="4221088"/>
                <a:chExt cx="2736304" cy="773802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8076368" y="4221088"/>
                  <a:ext cx="2664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낚시의 즐거움</a:t>
                  </a:r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, </a:t>
                  </a:r>
                  <a:r>
                    <a:rPr lang="ko-KR" altLang="en-US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서울한강체 B" panose="02020503020101020101" pitchFamily="18" charset="-127"/>
                      <a:ea typeface="서울한강체 B" panose="02020503020101020101" pitchFamily="18" charset="-127"/>
                    </a:rPr>
                    <a:t>피플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서울한강체 B" panose="02020503020101020101" pitchFamily="18" charset="-127"/>
                    <a:ea typeface="서울한강체 B" panose="02020503020101020101" pitchFamily="18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040216" y="4656336"/>
                  <a:ext cx="27363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&lt;</a:t>
                  </a:r>
                  <a:r>
                    <a:rPr lang="ko-KR" altLang="en-US" sz="16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서울한강체</a:t>
                  </a:r>
                  <a:r>
                    <a:rPr lang="ko-KR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B&gt;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1235460" y="5373216"/>
            <a:ext cx="9721080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웹사이트의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타이틀과 본문에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사용되는 국문 폰트는 곡선의 부드러움과 직선의 강인함을 함께 지닌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해수체와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둥근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획의 끝이 다듬어져 국문과 영문 모두 잘 어울려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가독성이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편리한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스포카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산스를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명조체는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바다와 강의 부드러운 굴곡을 잘 표현한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서울한강체를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사용하였습니다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0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Font - ENG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284670" y="2122202"/>
            <a:ext cx="3622660" cy="2613596"/>
            <a:chOff x="6528108" y="1906105"/>
            <a:chExt cx="3622660" cy="2613596"/>
          </a:xfrm>
        </p:grpSpPr>
        <p:sp>
          <p:nvSpPr>
            <p:cNvPr id="19" name="TextBox 18"/>
            <p:cNvSpPr txBox="1"/>
            <p:nvPr/>
          </p:nvSpPr>
          <p:spPr>
            <a:xfrm>
              <a:off x="6528108" y="1906105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The Pleasure of fishing</a:t>
              </a:r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0768" y="2847683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The Pleasure of fishing</a:t>
              </a:r>
              <a:endPara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28108" y="3783723"/>
              <a:ext cx="3600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spc="-9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The Pleasure of fishing</a:t>
              </a:r>
              <a:endParaRPr lang="ko-KR" altLang="en-US" sz="2200" spc="-9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59956" y="2327178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-Light&gt;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59956" y="3261029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-Regular&gt;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59956" y="4181147"/>
              <a:ext cx="273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&lt;</a:t>
              </a:r>
              <a:r>
                <a:rPr lang="en-US" altLang="ko-K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SpoqaHanSans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-Bold&gt;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16009" y="2104249"/>
            <a:ext cx="10359983" cy="2649503"/>
            <a:chOff x="822331" y="1988840"/>
            <a:chExt cx="10359983" cy="2649503"/>
          </a:xfrm>
        </p:grpSpPr>
        <p:grpSp>
          <p:nvGrpSpPr>
            <p:cNvPr id="6" name="그룹 5"/>
            <p:cNvGrpSpPr/>
            <p:nvPr/>
          </p:nvGrpSpPr>
          <p:grpSpPr>
            <a:xfrm>
              <a:off x="822331" y="2023122"/>
              <a:ext cx="3612527" cy="2597744"/>
              <a:chOff x="970906" y="1919276"/>
              <a:chExt cx="3612526" cy="259774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70906" y="1919276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L" panose="02020603020101020101" pitchFamily="18" charset="-127"/>
                    <a:ea typeface="해수체L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L" panose="02020603020101020101" pitchFamily="18" charset="-127"/>
                  <a:ea typeface="해수체L" panose="02020603020101020101" pitchFamily="18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83433" y="2842778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M" panose="02020603020101020101" pitchFamily="18" charset="-127"/>
                    <a:ea typeface="해수체M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M" panose="02020603020101020101" pitchFamily="18" charset="-127"/>
                  <a:ea typeface="해수체M" panose="0202060302010102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83433" y="3765056"/>
                <a:ext cx="35999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해수체B" panose="02020603020101020101" pitchFamily="18" charset="-127"/>
                    <a:ea typeface="해수체B" panose="02020603020101020101" pitchFamily="18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해수체B" panose="02020603020101020101" pitchFamily="18" charset="-127"/>
                  <a:ea typeface="해수체B" panose="0202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775321" y="2303044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L&gt;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775321" y="3242362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M&gt;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78271" y="4178466"/>
                <a:ext cx="20162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ko-KR" altLang="en-US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해수체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B&gt;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7460958" y="1988840"/>
              <a:ext cx="3721356" cy="2649503"/>
              <a:chOff x="6406752" y="1933496"/>
              <a:chExt cx="3721356" cy="264950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528108" y="1933496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Light" panose="020F0302020204030203" pitchFamily="34" charset="0"/>
                    <a:ea typeface="SpoqaHanSans-Light" panose="020B0300000000000000" pitchFamily="50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Light" panose="020F0302020204030203" pitchFamily="34" charset="0"/>
                  <a:ea typeface="SpoqaHanSans-Light" panose="020B0300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406752" y="3825061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spc="-9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Bold" panose="020F0802020204030203" pitchFamily="34" charset="0"/>
                    <a:ea typeface="SpoqaHanSans-Bold" panose="020B0800000000000000" pitchFamily="50" charset="-127"/>
                  </a:rPr>
                  <a:t>The Pleasure of fishing</a:t>
                </a:r>
                <a:endParaRPr lang="ko-KR" altLang="en-US" sz="2200" spc="-9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Bold" panose="020F0802020204030203" pitchFamily="34" charset="0"/>
                  <a:ea typeface="SpoqaHanSans-Bold" panose="020B0800000000000000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959956" y="2354760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-Light&gt;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34321" y="4244444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-Bold&gt;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502473" y="2871980"/>
                <a:ext cx="36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eo-Regular" panose="020F0502020204030203" pitchFamily="34" charset="0"/>
                    <a:ea typeface="SpoqaHanSans-Light" panose="020B0300000000000000" pitchFamily="50" charset="-127"/>
                  </a:rPr>
                  <a:t>The Pleasure of fishing</a:t>
                </a:r>
                <a:endParaRPr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eo-Regular" panose="020F0502020204030203" pitchFamily="34" charset="0"/>
                  <a:ea typeface="SpoqaHanSans-Light" panose="020B0300000000000000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82616" y="3302867"/>
                <a:ext cx="27363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&lt;</a:t>
                </a:r>
                <a:r>
                  <a:rPr lang="en-US" altLang="ko-K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Aleo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-Regular&gt;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21414" y="5373216"/>
            <a:ext cx="10549172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FIPLE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웹사이트의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타이틀과 본문에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사용되는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영문 폰트는 국문 폰트와의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일관성을 위해 동일한 폰트를 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명조체는 직선적이고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깔끔해 보기 편한 느낌의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가독성이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높은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Aleo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폰트를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사용하였습니다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0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/>
          <p:cNvSpPr txBox="1">
            <a:spLocks/>
          </p:cNvSpPr>
          <p:nvPr/>
        </p:nvSpPr>
        <p:spPr>
          <a:xfrm>
            <a:off x="813128" y="864388"/>
            <a:ext cx="10899497" cy="408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About FIPLE 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368" y="29895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Intro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2" y="930127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69486" y="5683315"/>
            <a:ext cx="925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최근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삼시세끼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어촌편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”, “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도시어부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”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 낚시를 소재로 한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TV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프로그램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들이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인기를 끌면서 낚시에 대한 국민적 관심이 커지고 있고 그에 따른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인구 증가와 함께 낚시 용품에 대한 수요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  크게 증가하고 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486" y="4772996"/>
            <a:ext cx="9253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남녀 노소</a:t>
            </a:r>
            <a:r>
              <a:rPr lang="ko-KR" altLang="en-US" sz="3500" dirty="0" smtClean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누구나 즐길 수 있는 </a:t>
            </a:r>
            <a:r>
              <a:rPr lang="ko-KR" altLang="en-US" sz="3500" b="1" dirty="0" smtClean="0">
                <a:solidFill>
                  <a:srgbClr val="F33535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</a:t>
            </a:r>
            <a:endParaRPr lang="ko-KR" altLang="en-US" sz="3500" b="1" dirty="0">
              <a:solidFill>
                <a:srgbClr val="F33535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75556" y="1896338"/>
            <a:ext cx="7240888" cy="2511279"/>
            <a:chOff x="2475556" y="1896337"/>
            <a:chExt cx="7240888" cy="251127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90" t="6180" r="5161" b="6180"/>
            <a:stretch/>
          </p:blipFill>
          <p:spPr>
            <a:xfrm>
              <a:off x="2475556" y="1896337"/>
              <a:ext cx="2416350" cy="25112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76"/>
            <a:stretch/>
          </p:blipFill>
          <p:spPr>
            <a:xfrm>
              <a:off x="7300094" y="1896337"/>
              <a:ext cx="2416350" cy="251127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1" t="8964" r="27914" b="27911"/>
            <a:stretch/>
          </p:blipFill>
          <p:spPr>
            <a:xfrm>
              <a:off x="4891906" y="1896337"/>
              <a:ext cx="2408188" cy="2511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0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Color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15420" y="5373216"/>
            <a:ext cx="7561160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낚시를 하는 주요 장소인 물의 색을 깊이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채도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에 따라 세 가지의 색으로 나누어 선정하여 넓고 푸른 바다가 주는 시원함과 상쾌한 분위기를 연출하고자 하였습니다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151784" y="2105434"/>
            <a:ext cx="3888432" cy="2740715"/>
            <a:chOff x="3287688" y="1723682"/>
            <a:chExt cx="4608512" cy="3248257"/>
          </a:xfrm>
        </p:grpSpPr>
        <p:sp>
          <p:nvSpPr>
            <p:cNvPr id="7" name="직사각형 6"/>
            <p:cNvSpPr/>
            <p:nvPr/>
          </p:nvSpPr>
          <p:spPr>
            <a:xfrm>
              <a:off x="4936290" y="2603853"/>
              <a:ext cx="1166891" cy="383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#005792</a:t>
              </a:r>
              <a:endPara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287688" y="1723682"/>
              <a:ext cx="4608512" cy="3248257"/>
              <a:chOff x="3287688" y="1723682"/>
              <a:chExt cx="4608512" cy="324825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287688" y="1723682"/>
                <a:ext cx="4608512" cy="3248257"/>
                <a:chOff x="1851944" y="1254356"/>
                <a:chExt cx="5760000" cy="4310309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2211444" y="3656161"/>
                  <a:ext cx="4858999" cy="720001"/>
                  <a:chOff x="2211444" y="3069424"/>
                  <a:chExt cx="4858999" cy="1080002"/>
                </a:xfrm>
              </p:grpSpPr>
              <p:sp>
                <p:nvSpPr>
                  <p:cNvPr id="8" name="직사각형 7"/>
                  <p:cNvSpPr/>
                  <p:nvPr/>
                </p:nvSpPr>
                <p:spPr>
                  <a:xfrm>
                    <a:off x="2211444" y="3069426"/>
                    <a:ext cx="2249750" cy="1080000"/>
                  </a:xfrm>
                  <a:prstGeom prst="rect">
                    <a:avLst/>
                  </a:prstGeom>
                  <a:solidFill>
                    <a:srgbClr val="00BB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>
                      <a:latin typeface="SpoqaHanSans-Regular" panose="020B0500000000000000" pitchFamily="50" charset="-127"/>
                      <a:ea typeface="SpoqaHanSans-Regular" panose="020B0500000000000000" pitchFamily="50" charset="-127"/>
                    </a:endParaRPr>
                  </a:p>
                </p:txBody>
              </p:sp>
              <p:sp>
                <p:nvSpPr>
                  <p:cNvPr id="9" name="직사각형 8"/>
                  <p:cNvSpPr/>
                  <p:nvPr/>
                </p:nvSpPr>
                <p:spPr>
                  <a:xfrm>
                    <a:off x="4820693" y="3069424"/>
                    <a:ext cx="2249750" cy="1080000"/>
                  </a:xfrm>
                  <a:prstGeom prst="rect">
                    <a:avLst/>
                  </a:prstGeom>
                  <a:solidFill>
                    <a:srgbClr val="BBF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 dirty="0">
                      <a:solidFill>
                        <a:schemeClr val="tx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endParaRPr>
                  </a:p>
                </p:txBody>
              </p:sp>
            </p:grpSp>
            <p:sp>
              <p:nvSpPr>
                <p:cNvPr id="2" name="직사각형 1"/>
                <p:cNvSpPr/>
                <p:nvPr/>
              </p:nvSpPr>
              <p:spPr>
                <a:xfrm>
                  <a:off x="2211444" y="1254356"/>
                  <a:ext cx="4860500" cy="1080000"/>
                </a:xfrm>
                <a:prstGeom prst="rect">
                  <a:avLst/>
                </a:prstGeom>
                <a:solidFill>
                  <a:srgbClr val="0057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dirty="0"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1851944" y="2773191"/>
                  <a:ext cx="5760000" cy="726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Main Color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851944" y="4838607"/>
                  <a:ext cx="5760000" cy="726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rPr>
                    <a:t>Sub Color</a:t>
                  </a:r>
                  <a:endPara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endParaRPr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4275" y="4131102"/>
                <a:ext cx="1182091" cy="383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#00BBF0</a:t>
                </a:r>
                <a:endPara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895537" y="4123637"/>
                <a:ext cx="1159291" cy="3830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5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#BBF6FF</a:t>
                </a:r>
                <a:endPara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9048328" y="2988202"/>
            <a:ext cx="1860921" cy="1034885"/>
            <a:chOff x="9192344" y="3533687"/>
            <a:chExt cx="2087832" cy="1161074"/>
          </a:xfrm>
        </p:grpSpPr>
        <p:grpSp>
          <p:nvGrpSpPr>
            <p:cNvPr id="6" name="그룹 5"/>
            <p:cNvGrpSpPr/>
            <p:nvPr/>
          </p:nvGrpSpPr>
          <p:grpSpPr>
            <a:xfrm>
              <a:off x="9192344" y="3533687"/>
              <a:ext cx="2087832" cy="1161074"/>
              <a:chOff x="9300476" y="3899550"/>
              <a:chExt cx="2087832" cy="116107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0083432" y="3899550"/>
                <a:ext cx="521918" cy="502891"/>
              </a:xfrm>
              <a:prstGeom prst="rect">
                <a:avLst/>
              </a:prstGeom>
              <a:solidFill>
                <a:srgbClr val="F3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300476" y="4660514"/>
                <a:ext cx="20878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Accent Color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9776037" y="4080731"/>
              <a:ext cx="9204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#F33535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4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개체 틀 1"/>
          <p:cNvSpPr txBox="1">
            <a:spLocks/>
          </p:cNvSpPr>
          <p:nvPr/>
        </p:nvSpPr>
        <p:spPr>
          <a:xfrm>
            <a:off x="813128" y="860543"/>
            <a:ext cx="10899497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Responsive Media Query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44871" y="5303449"/>
            <a:ext cx="9775079" cy="127727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와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HD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는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시장에서 점유율이 높은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1920px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과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1360px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을 기준으로 정하였습니다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Tablet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은 인지도가 높은 아이패드를 기준으로 하여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768px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정하였고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은 해상도가 가장 높은 </a:t>
            </a:r>
            <a:r>
              <a:rPr lang="ko-KR" altLang="en-US" sz="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갤럭시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노트 기준인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420px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FHD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고정픽셀은 </a:t>
            </a:r>
            <a:r>
              <a:rPr lang="ko-KR" altLang="en-US" sz="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콘텐츠의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접근편의성을 위해서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1400px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 HD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고정픽셀은 아이패드 프로를 기준으로 </a:t>
            </a:r>
            <a:endParaRPr lang="en-US" altLang="ko-KR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하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여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1000px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Tablet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과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분기점은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Tablet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기준 크기인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768px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로 정하였습니다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Smart Phone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의 해상도 변화에 따른 오류는 다중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Media Query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를 사용하여 해결할 예정입니다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rot="5400000" flipV="1">
            <a:off x="4296000" y="3410795"/>
            <a:ext cx="3600000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685420" y="2591178"/>
            <a:ext cx="2005698" cy="1598111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HD</a:t>
            </a:r>
          </a:p>
          <a:p>
            <a:pPr algn="ctr"/>
            <a:r>
              <a:rPr lang="en-US" altLang="ko-KR" sz="25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1360px</a:t>
            </a:r>
            <a:endParaRPr lang="en-US" altLang="ko-KR" sz="25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00883" y="2591178"/>
            <a:ext cx="2005698" cy="1598111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Tablet</a:t>
            </a:r>
          </a:p>
          <a:p>
            <a:pPr algn="ctr"/>
            <a:r>
              <a:rPr lang="en-US" altLang="ko-KR" sz="2500" dirty="0" smtClean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768px</a:t>
            </a:r>
            <a:endParaRPr lang="en-US" altLang="ko-KR" sz="2500" dirty="0">
              <a:solidFill>
                <a:srgbClr val="001848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9957" y="2595047"/>
            <a:ext cx="2005698" cy="1598111"/>
          </a:xfrm>
          <a:prstGeom prst="rect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FHD</a:t>
            </a:r>
          </a:p>
          <a:p>
            <a:pPr algn="ctr"/>
            <a:r>
              <a:rPr lang="en-US" altLang="ko-KR" sz="25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1920px</a:t>
            </a:r>
            <a:endParaRPr lang="en-US" altLang="ko-KR" sz="25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16346" y="2591178"/>
            <a:ext cx="2005698" cy="1598111"/>
          </a:xfrm>
          <a:prstGeom prst="rect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Smart Phone</a:t>
            </a:r>
            <a:endParaRPr lang="en-US" altLang="ko-KR" sz="2000" dirty="0">
              <a:solidFill>
                <a:srgbClr val="001848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001848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420px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6290" y="43220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1450px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11520" y="4322013"/>
            <a:ext cx="235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1449-1050px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5733" y="42995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768px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미만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6207" y="43220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1049-768px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15658" y="4640615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다중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Media Query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95600" y="1962887"/>
            <a:ext cx="161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M" panose="02020603020101020101" pitchFamily="18" charset="-127"/>
                <a:ea typeface="해수체M" panose="02020603020101020101" pitchFamily="18" charset="-127"/>
              </a:rPr>
              <a:t>Desktop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M" panose="02020603020101020101" pitchFamily="18" charset="-127"/>
              <a:ea typeface="해수체M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03528" y="1940387"/>
            <a:ext cx="161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M" panose="02020603020101020101" pitchFamily="18" charset="-127"/>
                <a:ea typeface="해수체M" panose="02020603020101020101" pitchFamily="18" charset="-127"/>
              </a:rPr>
              <a:t>Mobile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M" panose="02020603020101020101" pitchFamily="18" charset="-127"/>
              <a:ea typeface="해수체M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1496" cy="6857717"/>
          </a:xfrm>
          <a:prstGeom prst="rect">
            <a:avLst/>
          </a:prstGeom>
        </p:spPr>
      </p:pic>
      <p:grpSp>
        <p:nvGrpSpPr>
          <p:cNvPr id="14" name="그룹 9"/>
          <p:cNvGrpSpPr/>
          <p:nvPr/>
        </p:nvGrpSpPr>
        <p:grpSpPr>
          <a:xfrm>
            <a:off x="2711624" y="2844225"/>
            <a:ext cx="2686003" cy="1169551"/>
            <a:chOff x="3544113" y="1340768"/>
            <a:chExt cx="2686002" cy="1169550"/>
          </a:xfrm>
        </p:grpSpPr>
        <p:sp>
          <p:nvSpPr>
            <p:cNvPr id="15" name="직사각형 14"/>
            <p:cNvSpPr/>
            <p:nvPr/>
          </p:nvSpPr>
          <p:spPr>
            <a:xfrm>
              <a:off x="3600870" y="1340768"/>
              <a:ext cx="2629245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>
                  <a:ln w="12700">
                    <a:noFill/>
                    <a:prstDash val="solid"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 &amp; 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44113" y="1340768"/>
              <a:ext cx="2629245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>
                  <a:ln w="12700">
                    <a:noFill/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4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1496" cy="6857717"/>
          </a:xfrm>
          <a:prstGeom prst="rect">
            <a:avLst/>
          </a:prstGeom>
        </p:spPr>
      </p:pic>
      <p:grpSp>
        <p:nvGrpSpPr>
          <p:cNvPr id="14" name="그룹 9"/>
          <p:cNvGrpSpPr/>
          <p:nvPr/>
        </p:nvGrpSpPr>
        <p:grpSpPr>
          <a:xfrm>
            <a:off x="1487488" y="3195552"/>
            <a:ext cx="5134718" cy="1169554"/>
            <a:chOff x="2315606" y="1340766"/>
            <a:chExt cx="5134717" cy="1169552"/>
          </a:xfrm>
        </p:grpSpPr>
        <p:sp>
          <p:nvSpPr>
            <p:cNvPr id="15" name="직사각형 14"/>
            <p:cNvSpPr/>
            <p:nvPr/>
          </p:nvSpPr>
          <p:spPr>
            <a:xfrm>
              <a:off x="2380666" y="1340768"/>
              <a:ext cx="5069657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 smtClean="0">
                  <a:ln w="12700">
                    <a:noFill/>
                    <a:prstDash val="solid"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Thank you !</a:t>
              </a:r>
              <a:endParaRPr lang="en-US" altLang="ko-KR" sz="7000" b="1" dirty="0">
                <a:ln w="12700">
                  <a:noFill/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5606" y="1340766"/>
              <a:ext cx="5069657" cy="1169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7000" b="1" dirty="0" smtClean="0">
                  <a:ln w="12700">
                    <a:noFill/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Thank you !</a:t>
              </a:r>
              <a:endParaRPr lang="en-US" altLang="ko-KR" sz="7000" b="1" dirty="0">
                <a:ln w="12700">
                  <a:noFill/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2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/>
          <p:cNvSpPr txBox="1">
            <a:spLocks/>
          </p:cNvSpPr>
          <p:nvPr/>
        </p:nvSpPr>
        <p:spPr>
          <a:xfrm>
            <a:off x="813128" y="864388"/>
            <a:ext cx="10899497" cy="408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3200" b="1" dirty="0">
                <a:latin typeface="해수체B" panose="02020603020101020101" pitchFamily="18" charset="-127"/>
                <a:ea typeface="해수체B" panose="02020603020101020101" pitchFamily="18" charset="-127"/>
              </a:rPr>
              <a:t>About FIPLE </a:t>
            </a:r>
            <a:endParaRPr lang="ko-KR" altLang="en-US" sz="3200" b="1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95402" y="930127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6479" y="5611307"/>
            <a:ext cx="9379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초보자들이 시작하려면 어떤 낚시용품을 사야 하는지 어디로 낚시를 가야 되는지 낚시터 환경 또는 낚시 대상에 따라 어떤 용품을 써야 하는지에 대한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정보가 부족하여 초보자들이 시작하기에 많은 어려움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느끼고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있기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때문에 그런 어려움을 조금 해소해보고자 프로젝트를 시작하게 되었습니다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486" y="4772996"/>
            <a:ext cx="92530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입문자</a:t>
            </a:r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가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느끼</a:t>
            </a:r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는</a:t>
            </a:r>
            <a:r>
              <a: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</a:t>
            </a:r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의</a:t>
            </a:r>
            <a:r>
              <a:rPr lang="ko-KR" altLang="en-US" sz="3500" dirty="0"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  <a:r>
              <a:rPr lang="ko-KR" altLang="en-US" sz="3500" b="1" dirty="0">
                <a:solidFill>
                  <a:srgbClr val="F33535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어려움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435835" y="1896336"/>
            <a:ext cx="7320331" cy="2511280"/>
            <a:chOff x="2287738" y="1896336"/>
            <a:chExt cx="7320330" cy="251128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42" r="18402"/>
            <a:stretch/>
          </p:blipFill>
          <p:spPr>
            <a:xfrm>
              <a:off x="2287738" y="1896336"/>
              <a:ext cx="2440110" cy="251128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2" r="44013" b="8455"/>
            <a:stretch/>
          </p:blipFill>
          <p:spPr>
            <a:xfrm>
              <a:off x="4727848" y="1896336"/>
              <a:ext cx="2440110" cy="251128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7" r="15774" b="2599"/>
            <a:stretch/>
          </p:blipFill>
          <p:spPr>
            <a:xfrm>
              <a:off x="7167958" y="1896336"/>
              <a:ext cx="2440110" cy="25112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07368" y="29895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Intro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1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672064" y="-27384"/>
            <a:ext cx="5519936" cy="6885384"/>
          </a:xfrm>
          <a:prstGeom prst="rect">
            <a:avLst/>
          </a:prstGeom>
          <a:solidFill>
            <a:srgbClr val="0357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51868" y="1196752"/>
            <a:ext cx="29556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1. </a:t>
            </a:r>
            <a:r>
              <a:rPr lang="en-US" altLang="ko-KR" sz="2500" dirty="0" smtClean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</a:t>
            </a:r>
            <a:endParaRPr lang="ko-KR" altLang="en-US" sz="2500" dirty="0">
              <a:solidFill>
                <a:schemeClr val="bg1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1868" y="3989175"/>
            <a:ext cx="29193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2. </a:t>
            </a:r>
            <a:r>
              <a:rPr lang="en-US" altLang="ko-KR" sz="2500" b="1" dirty="0" smtClean="0">
                <a:solidFill>
                  <a:schemeClr val="bg1"/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Design Concept</a:t>
            </a:r>
            <a:endParaRPr lang="ko-KR" altLang="en-US" sz="2500" b="1" dirty="0">
              <a:solidFill>
                <a:schemeClr val="bg1"/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72064" y="764704"/>
            <a:ext cx="559194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44074" y="0"/>
            <a:ext cx="1952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해수체B" panose="02020603020101020101" pitchFamily="18" charset="-127"/>
                <a:ea typeface="해수체B" panose="02020603020101020101" pitchFamily="18" charset="-127"/>
              </a:rPr>
              <a:t>Index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0136" y="1768748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</a:t>
            </a: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기본 상식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캐스팅 </a:t>
            </a: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&amp; </a:t>
            </a:r>
            <a:r>
              <a:rPr lang="ko-KR" altLang="en-US" dirty="0" err="1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챔질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 용품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맞춤 서비스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커뮤니티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정보 구조 설계</a:t>
            </a:r>
            <a:endParaRPr lang="en-US" altLang="ko-KR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44" indent="-285744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0136" y="4627003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Key Point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Logo &amp; Symbol Design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Font - KR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Font – ENG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Design Color</a:t>
            </a:r>
          </a:p>
          <a:p>
            <a:pPr marL="285744" indent="-285744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Responsive Media Query</a:t>
            </a:r>
          </a:p>
        </p:txBody>
      </p:sp>
    </p:spTree>
    <p:extLst>
      <p:ext uri="{BB962C8B-B14F-4D97-AF65-F5344CB8AC3E}">
        <p14:creationId xmlns:p14="http://schemas.microsoft.com/office/powerpoint/2010/main" val="36630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706D407-29E5-489C-9093-98DABE37E6CB}"/>
              </a:ext>
            </a:extLst>
          </p:cNvPr>
          <p:cNvSpPr/>
          <p:nvPr/>
        </p:nvSpPr>
        <p:spPr>
          <a:xfrm>
            <a:off x="6456040" y="3185592"/>
            <a:ext cx="5112568" cy="3672408"/>
          </a:xfrm>
          <a:prstGeom prst="rect">
            <a:avLst/>
          </a:prstGeom>
          <a:solidFill>
            <a:srgbClr val="03577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A198AC2-7C17-410A-BFEA-3DAAE022D072}"/>
              </a:ext>
            </a:extLst>
          </p:cNvPr>
          <p:cNvSpPr/>
          <p:nvPr/>
        </p:nvSpPr>
        <p:spPr>
          <a:xfrm>
            <a:off x="6672065" y="3868307"/>
            <a:ext cx="95508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제목 6">
            <a:extLst>
              <a:ext uri="{FF2B5EF4-FFF2-40B4-BE49-F238E27FC236}">
                <a16:creationId xmlns:a16="http://schemas.microsoft.com/office/drawing/2014/main" xmlns="" id="{1E11C8E9-3ACD-4F91-A5B5-74A7C38F27FB}"/>
              </a:ext>
            </a:extLst>
          </p:cNvPr>
          <p:cNvSpPr txBox="1">
            <a:spLocks/>
          </p:cNvSpPr>
          <p:nvPr/>
        </p:nvSpPr>
        <p:spPr>
          <a:xfrm>
            <a:off x="6691047" y="4012323"/>
            <a:ext cx="1656184" cy="7848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3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5000" dirty="0">
                <a:latin typeface="해수체B" panose="02020603020101020101" pitchFamily="18" charset="-127"/>
                <a:ea typeface="해수체B" panose="02020603020101020101" pitchFamily="18" charset="-127"/>
              </a:rPr>
              <a:t>01 </a:t>
            </a:r>
            <a:endParaRPr lang="ko-KR" altLang="en-US" sz="50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  <p:sp>
        <p:nvSpPr>
          <p:cNvPr id="22" name="부제목 7">
            <a:extLst>
              <a:ext uri="{FF2B5EF4-FFF2-40B4-BE49-F238E27FC236}">
                <a16:creationId xmlns:a16="http://schemas.microsoft.com/office/drawing/2014/main" xmlns="" id="{C677E172-280C-452F-9EB2-95E3C9F4B83A}"/>
              </a:ext>
            </a:extLst>
          </p:cNvPr>
          <p:cNvSpPr txBox="1">
            <a:spLocks/>
          </p:cNvSpPr>
          <p:nvPr/>
        </p:nvSpPr>
        <p:spPr>
          <a:xfrm>
            <a:off x="6600056" y="5301208"/>
            <a:ext cx="5184576" cy="8658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dirty="0" smtClean="0">
                <a:latin typeface="해수체B" panose="02020603020101020101" pitchFamily="18" charset="-127"/>
                <a:ea typeface="해수체B" panose="02020603020101020101" pitchFamily="18" charset="-127"/>
              </a:rPr>
              <a:t>Service Concept</a:t>
            </a:r>
            <a:endParaRPr lang="ko-KR" altLang="en-US" sz="4500" dirty="0"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9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26484" y="2326381"/>
            <a:ext cx="5328592" cy="1776197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 초보탈출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에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대한</a:t>
            </a:r>
            <a:r>
              <a:rPr lang="ko-KR" altLang="en-US" sz="4000" b="1" dirty="0"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8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기본 상식</a:t>
            </a:r>
            <a:endParaRPr lang="en-US" altLang="ko-KR" sz="35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448" y="4005064"/>
            <a:ext cx="5184576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입문자들에게 낚시 용어 설명과 장비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어종 등 꼭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숙지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해야 할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 상식을 습득하기 편하게 구성하여 제공합니다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13127" y="866135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기본 상식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155396" y="1133104"/>
            <a:ext cx="5125501" cy="5040000"/>
            <a:chOff x="6155395" y="1133104"/>
            <a:chExt cx="5125501" cy="5040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8" r="4377"/>
            <a:stretch/>
          </p:blipFill>
          <p:spPr>
            <a:xfrm>
              <a:off x="8400576" y="3653104"/>
              <a:ext cx="2880320" cy="2520000"/>
            </a:xfrm>
            <a:prstGeom prst="hexagon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9" t="11" r="4366" b="-11"/>
            <a:stretch/>
          </p:blipFill>
          <p:spPr>
            <a:xfrm>
              <a:off x="8400576" y="1133104"/>
              <a:ext cx="2880000" cy="2520000"/>
            </a:xfrm>
            <a:prstGeom prst="hexagon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3" t="17"/>
            <a:stretch/>
          </p:blipFill>
          <p:spPr>
            <a:xfrm>
              <a:off x="6155395" y="2382577"/>
              <a:ext cx="2880000" cy="2532346"/>
            </a:xfrm>
            <a:prstGeom prst="hexagon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"/>
          <p:cNvSpPr txBox="1">
            <a:spLocks/>
          </p:cNvSpPr>
          <p:nvPr/>
        </p:nvSpPr>
        <p:spPr>
          <a:xfrm>
            <a:off x="155341" y="2383627"/>
            <a:ext cx="5976664" cy="2208245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도시 어부 이경규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보다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더 멋진 </a:t>
            </a:r>
            <a:r>
              <a:rPr lang="ko-KR" altLang="en-US" sz="44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캐스팅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과</a:t>
            </a:r>
            <a:r>
              <a:rPr lang="ko-KR" altLang="en-US" sz="44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400" b="1" dirty="0" err="1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챔질법</a:t>
            </a:r>
            <a:endParaRPr lang="en-US" altLang="ko-KR" sz="48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22" name="텍스트 개체 틀 1"/>
          <p:cNvSpPr txBox="1">
            <a:spLocks/>
          </p:cNvSpPr>
          <p:nvPr/>
        </p:nvSpPr>
        <p:spPr>
          <a:xfrm>
            <a:off x="807707" y="864201"/>
            <a:ext cx="478853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캐스팅 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&amp; </a:t>
            </a:r>
            <a:r>
              <a:rPr lang="ko-KR" alt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챔질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8461" y="3937406"/>
            <a:ext cx="6163454" cy="86177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많은 낚시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캐스팅과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챔질법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같은 기술에 대한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정확한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정보가 부족하여 어설픈 자세로 낚시를 하고 있습니다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정보 제공을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통해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입문자들이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낚시에 대한 기술을 습득하도록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돕는다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402" y="912875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r="22013"/>
          <a:stretch/>
        </p:blipFill>
        <p:spPr>
          <a:xfrm>
            <a:off x="6140633" y="2390885"/>
            <a:ext cx="2880321" cy="2536385"/>
          </a:xfrm>
          <a:prstGeom prst="hexagon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1" r="6148"/>
          <a:stretch/>
        </p:blipFill>
        <p:spPr>
          <a:xfrm>
            <a:off x="8383500" y="3661207"/>
            <a:ext cx="2880323" cy="2542447"/>
          </a:xfrm>
          <a:prstGeom prst="hexagon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7" t="218" r="-107" b="17510"/>
          <a:stretch/>
        </p:blipFill>
        <p:spPr>
          <a:xfrm>
            <a:off x="8392128" y="1131427"/>
            <a:ext cx="2880321" cy="2524899"/>
          </a:xfrm>
          <a:prstGeom prst="hexagon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1199456" y="2279547"/>
            <a:ext cx="4776531" cy="1368152"/>
          </a:xfrm>
          <a:prstGeom prst="rect">
            <a:avLst/>
          </a:prstGeom>
        </p:spPr>
        <p:txBody>
          <a:bodyPr lIns="121917" tIns="60959" rIns="121917" bIns="6095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도시 어부 이덕화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보다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더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좋은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 </a:t>
            </a:r>
            <a:r>
              <a:rPr lang="ko-KR" altLang="en-US" sz="4800" b="1" dirty="0">
                <a:solidFill>
                  <a:srgbClr val="00BBF0"/>
                </a:solidFill>
                <a:latin typeface="해수체B" panose="02020603020101020101" pitchFamily="18" charset="-127"/>
                <a:ea typeface="해수체B" panose="02020603020101020101" pitchFamily="18" charset="-127"/>
                <a:cs typeface="Arial" pitchFamily="34" charset="0"/>
              </a:rPr>
              <a:t>낚시용품</a:t>
            </a:r>
            <a:endParaRPr lang="en-US" altLang="ko-KR" sz="4800" b="1" dirty="0">
              <a:solidFill>
                <a:srgbClr val="00BBF0"/>
              </a:solidFill>
              <a:latin typeface="해수체B" panose="02020603020101020101" pitchFamily="18" charset="-127"/>
              <a:ea typeface="해수체B" panose="02020603020101020101" pitchFamily="18" charset="-127"/>
              <a:cs typeface="Arial" pitchFamily="34" charset="0"/>
            </a:endParaRPr>
          </a:p>
        </p:txBody>
      </p:sp>
      <p:sp>
        <p:nvSpPr>
          <p:cNvPr id="11" name="텍스트 개체 틀 1"/>
          <p:cNvSpPr txBox="1">
            <a:spLocks/>
          </p:cNvSpPr>
          <p:nvPr/>
        </p:nvSpPr>
        <p:spPr>
          <a:xfrm>
            <a:off x="813127" y="874761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용품 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43472" y="3860066"/>
            <a:ext cx="4944551" cy="1354215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넘쳐나는 낚시용품 시장에서 낚시 입문자는 어종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또는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환경에 따라 어떤 낚시 용품을 사용해야 하는지 잘 알지 못하고 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이런 입문자들에게 가장 적합한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낚시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용품을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쉽게 설명한다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5402" y="921500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35002" b="7267"/>
          <a:stretch/>
        </p:blipFill>
        <p:spPr>
          <a:xfrm>
            <a:off x="6140631" y="2390884"/>
            <a:ext cx="2880323" cy="2524899"/>
          </a:xfrm>
          <a:prstGeom prst="hexagon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t="13768" r="18383" b="-234"/>
          <a:stretch/>
        </p:blipFill>
        <p:spPr>
          <a:xfrm>
            <a:off x="8383499" y="3647699"/>
            <a:ext cx="2880323" cy="2524900"/>
          </a:xfrm>
          <a:prstGeom prst="hexagon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6" t="9753" r="2019" b="4167"/>
          <a:stretch/>
        </p:blipFill>
        <p:spPr>
          <a:xfrm>
            <a:off x="8383499" y="1122799"/>
            <a:ext cx="2880323" cy="2524900"/>
          </a:xfrm>
          <a:prstGeom prst="hexagon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Concept  -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낚시 가이드</a:t>
            </a:r>
          </a:p>
        </p:txBody>
      </p:sp>
    </p:spTree>
    <p:extLst>
      <p:ext uri="{BB962C8B-B14F-4D97-AF65-F5344CB8AC3E}">
        <p14:creationId xmlns:p14="http://schemas.microsoft.com/office/powerpoint/2010/main" val="32435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647728" y="3392996"/>
            <a:ext cx="1192947" cy="72008"/>
            <a:chOff x="3647728" y="3392996"/>
            <a:chExt cx="1192947" cy="72008"/>
          </a:xfrm>
          <a:solidFill>
            <a:srgbClr val="005792"/>
          </a:solidFill>
        </p:grpSpPr>
        <p:sp>
          <p:nvSpPr>
            <p:cNvPr id="10" name="오른쪽 화살표 9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4919307" y="2279050"/>
            <a:ext cx="2353387" cy="2299901"/>
          </a:xfrm>
          <a:prstGeom prst="ellipse">
            <a:avLst/>
          </a:prstGeom>
          <a:solidFill>
            <a:srgbClr val="00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8983" y="5713686"/>
            <a:ext cx="7854035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사용자들에게 알맞은 정보를 추천하기 위하여 사용자의 정보를 입력 받아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사용자에게 가장 적합한 낚시 용품 또는 낚시터에 대한 맞춤 정보를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제공한다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itchFamily="34" charset="0"/>
              </a:rPr>
              <a:t>. </a:t>
            </a:r>
          </a:p>
        </p:txBody>
      </p:sp>
      <p:sp>
        <p:nvSpPr>
          <p:cNvPr id="20" name="텍스트 개체 틀 1"/>
          <p:cNvSpPr txBox="1">
            <a:spLocks/>
          </p:cNvSpPr>
          <p:nvPr/>
        </p:nvSpPr>
        <p:spPr>
          <a:xfrm>
            <a:off x="813127" y="860543"/>
            <a:ext cx="3096344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377"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맞춤서비스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479376" y="644092"/>
            <a:ext cx="11233248" cy="364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5402" y="904248"/>
            <a:ext cx="117727" cy="15444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049130" y="1270552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낚시용품</a:t>
            </a:r>
          </a:p>
        </p:txBody>
      </p:sp>
      <p:sp>
        <p:nvSpPr>
          <p:cNvPr id="26" name="타원 25"/>
          <p:cNvSpPr/>
          <p:nvPr/>
        </p:nvSpPr>
        <p:spPr>
          <a:xfrm>
            <a:off x="2342871" y="2581223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00" dirty="0" smtClean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정보</a:t>
            </a:r>
            <a:endParaRPr lang="ko-KR" altLang="en-US" spc="-100" dirty="0">
              <a:solidFill>
                <a:srgbClr val="F7FEF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049130" y="3787448"/>
            <a:ext cx="1800000" cy="1800000"/>
          </a:xfrm>
          <a:prstGeom prst="ellipse">
            <a:avLst/>
          </a:prstGeom>
          <a:solidFill>
            <a:srgbClr val="005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F7FEF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낚시터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24" y="2623942"/>
            <a:ext cx="1734353" cy="1610116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 rot="19941356">
            <a:off x="6911792" y="2870575"/>
            <a:ext cx="1192947" cy="72008"/>
            <a:chOff x="3647728" y="3392996"/>
            <a:chExt cx="1192947" cy="72008"/>
          </a:xfrm>
          <a:solidFill>
            <a:srgbClr val="00BBF0"/>
          </a:solidFill>
        </p:grpSpPr>
        <p:sp>
          <p:nvSpPr>
            <p:cNvPr id="45" name="오른쪽 화살표 44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 rot="1666640">
            <a:off x="6893712" y="4014432"/>
            <a:ext cx="1192947" cy="72008"/>
            <a:chOff x="3647728" y="3392996"/>
            <a:chExt cx="1192947" cy="72008"/>
          </a:xfrm>
          <a:solidFill>
            <a:srgbClr val="00BBF0"/>
          </a:solidFill>
        </p:grpSpPr>
        <p:sp>
          <p:nvSpPr>
            <p:cNvPr id="48" name="오른쪽 화살표 47"/>
            <p:cNvSpPr/>
            <p:nvPr/>
          </p:nvSpPr>
          <p:spPr>
            <a:xfrm>
              <a:off x="3647728" y="3406140"/>
              <a:ext cx="1152128" cy="457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4768667" y="3392996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07368" y="2989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Service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해수체B" panose="02020603020101020101" pitchFamily="18" charset="-127"/>
                <a:ea typeface="해수체B" panose="02020603020101020101" pitchFamily="18" charset="-127"/>
              </a:rPr>
              <a:t>Concept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해수체B" panose="02020603020101020101" pitchFamily="18" charset="-127"/>
              <a:ea typeface="해수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5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제조업_사업계획서_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9F86"/>
      </a:accent1>
      <a:accent2>
        <a:srgbClr val="015442"/>
      </a:accent2>
      <a:accent3>
        <a:srgbClr val="017A75"/>
      </a:accent3>
      <a:accent4>
        <a:srgbClr val="057D99"/>
      </a:accent4>
      <a:accent5>
        <a:srgbClr val="C0C3CA"/>
      </a:accent5>
      <a:accent6>
        <a:srgbClr val="FAA306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7471</TotalTime>
  <Words>1065</Words>
  <Application>Microsoft Office PowerPoint</Application>
  <PresentationFormat>와이드스크린</PresentationFormat>
  <Paragraphs>261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3" baseType="lpstr">
      <vt:lpstr>SpoqaHanSans-Bold</vt:lpstr>
      <vt:lpstr>SpoqaHanSansJP-Bold</vt:lpstr>
      <vt:lpstr>SpoqaHanSans-Light</vt:lpstr>
      <vt:lpstr>SpoqaHanSans-Regular</vt:lpstr>
      <vt:lpstr>游ゴシック</vt:lpstr>
      <vt:lpstr>굴림</vt:lpstr>
      <vt:lpstr>돋움</vt:lpstr>
      <vt:lpstr>맑은 고딕</vt:lpstr>
      <vt:lpstr>배달의민족 한나체 Pro</vt:lpstr>
      <vt:lpstr>서울한강체 B</vt:lpstr>
      <vt:lpstr>서울한강체 L</vt:lpstr>
      <vt:lpstr>서울한강체 M</vt:lpstr>
      <vt:lpstr>해수체B</vt:lpstr>
      <vt:lpstr>해수체L</vt:lpstr>
      <vt:lpstr>해수체M</vt:lpstr>
      <vt:lpstr>Aleo-Bold</vt:lpstr>
      <vt:lpstr>Aleo-Light</vt:lpstr>
      <vt:lpstr>Aleo-Regular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[비즈폼]산업별템플릿</dc:title>
  <dc:creator>㈜비즈폼</dc:creator>
  <dc:description>무단 복제 배포시 법적 불이익을 받을 수 있습니다.</dc:description>
  <cp:lastModifiedBy>501-11</cp:lastModifiedBy>
  <cp:revision>729</cp:revision>
  <cp:lastPrinted>2017-05-15T07:48:25Z</cp:lastPrinted>
  <dcterms:created xsi:type="dcterms:W3CDTF">2017-04-20T05:53:35Z</dcterms:created>
  <dcterms:modified xsi:type="dcterms:W3CDTF">2019-05-31T03:29:25Z</dcterms:modified>
  <cp:category>본 문서의 저작권은 비즈폼에 있습니다.</cp:category>
</cp:coreProperties>
</file>